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6"/>
  </p:notesMasterIdLst>
  <p:handoutMasterIdLst>
    <p:handoutMasterId r:id="rId17"/>
  </p:handoutMasterIdLst>
  <p:sldIdLst>
    <p:sldId id="256" r:id="rId2"/>
    <p:sldId id="267" r:id="rId3"/>
    <p:sldId id="268" r:id="rId4"/>
    <p:sldId id="303" r:id="rId5"/>
    <p:sldId id="278" r:id="rId6"/>
    <p:sldId id="279" r:id="rId7"/>
    <p:sldId id="280" r:id="rId8"/>
    <p:sldId id="281" r:id="rId9"/>
    <p:sldId id="282" r:id="rId10"/>
    <p:sldId id="297" r:id="rId11"/>
    <p:sldId id="298" r:id="rId12"/>
    <p:sldId id="299" r:id="rId13"/>
    <p:sldId id="301" r:id="rId14"/>
    <p:sldId id="302"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6182" autoAdjust="0"/>
  </p:normalViewPr>
  <p:slideViewPr>
    <p:cSldViewPr showGuides="1">
      <p:cViewPr varScale="1">
        <p:scale>
          <a:sx n="63" d="100"/>
          <a:sy n="63" d="100"/>
        </p:scale>
        <p:origin x="668" y="6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2/11/2022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2/11/2022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2/11/2022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2/11/2022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2/11/2022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2/11/2022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2/11/2022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2/11/2022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2/11/2022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2/11/2022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2/11/2022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2/11/2022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2/11/2022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2/11/2022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612" y="762001"/>
            <a:ext cx="6920824" cy="6096000"/>
          </a:xfrm>
        </p:spPr>
        <p:txBody>
          <a:bodyPr>
            <a:normAutofit fontScale="90000"/>
          </a:bodyPr>
          <a:lstStyle/>
          <a:p>
            <a:pPr algn="ctr">
              <a:lnSpc>
                <a:spcPct val="100000"/>
              </a:lnSpc>
              <a:spcBef>
                <a:spcPts val="267"/>
              </a:spcBef>
              <a:tabLst>
                <a:tab pos="0" algn="l"/>
                <a:tab pos="1218895" algn="l"/>
                <a:tab pos="2437790" algn="l"/>
                <a:tab pos="3656686" algn="l"/>
                <a:tab pos="4875581" algn="l"/>
                <a:tab pos="6094476" algn="l"/>
                <a:tab pos="7313371" algn="l"/>
                <a:tab pos="8532266" algn="l"/>
                <a:tab pos="9751162" algn="l"/>
                <a:tab pos="10970057" algn="l"/>
                <a:tab pos="12188952" algn="l"/>
                <a:tab pos="13407847" algn="l"/>
              </a:tabLst>
              <a:defRPr/>
            </a:pPr>
            <a:r>
              <a:rPr lang="en-US" sz="6700" b="1" dirty="0">
                <a:solidFill>
                  <a:srgbClr val="FFFF00"/>
                </a:solidFill>
                <a:effectLst>
                  <a:outerShdw blurRad="38100" dist="38100" dir="2700000" algn="tl">
                    <a:srgbClr val="000000">
                      <a:alpha val="43137"/>
                    </a:srgbClr>
                  </a:outerShdw>
                </a:effectLst>
              </a:rPr>
              <a:t>Research Methodology</a:t>
            </a:r>
            <a:br>
              <a:rPr lang="en-US" dirty="0"/>
            </a:br>
            <a:r>
              <a:rPr lang="en-US" sz="4799" b="1" dirty="0">
                <a:solidFill>
                  <a:schemeClr val="tx1"/>
                </a:solidFill>
                <a:effectLst>
                  <a:outerShdw blurRad="38100" dist="38100" dir="2700000" algn="tl">
                    <a:srgbClr val="000000">
                      <a:alpha val="43137"/>
                    </a:srgbClr>
                  </a:outerShdw>
                </a:effectLst>
                <a:cs typeface="Akhbar MT" pitchFamily="2" charset="-78"/>
              </a:rPr>
              <a:t>M.Sc. Degree</a:t>
            </a:r>
            <a:br>
              <a:rPr lang="en-US" sz="4799" b="1" dirty="0">
                <a:solidFill>
                  <a:schemeClr val="tx1"/>
                </a:solidFill>
                <a:effectLst>
                  <a:outerShdw blurRad="38100" dist="38100" dir="2700000" algn="tl">
                    <a:srgbClr val="000000">
                      <a:alpha val="43137"/>
                    </a:srgbClr>
                  </a:outerShdw>
                </a:effectLst>
                <a:cs typeface="Akhbar MT" pitchFamily="2" charset="-78"/>
              </a:rPr>
            </a:br>
            <a:r>
              <a:rPr lang="en-US" sz="2666" b="1" dirty="0">
                <a:solidFill>
                  <a:schemeClr val="tx1"/>
                </a:solidFill>
                <a:effectLst>
                  <a:outerShdw blurRad="38100" dist="38100" dir="2700000" algn="tl">
                    <a:srgbClr val="000000">
                      <a:alpha val="43137"/>
                    </a:srgbClr>
                  </a:outerShdw>
                </a:effectLst>
                <a:cs typeface="Akhbar MT" pitchFamily="2" charset="-78"/>
              </a:rPr>
              <a:t>2021-2022</a:t>
            </a: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r>
              <a:rPr lang="en-GB" sz="3100" b="1" dirty="0" err="1">
                <a:effectLst>
                  <a:outerShdw blurRad="38100" dist="38100" dir="2700000" algn="tl">
                    <a:srgbClr val="000000">
                      <a:alpha val="43137"/>
                    </a:srgbClr>
                  </a:outerShdw>
                </a:effectLst>
                <a:latin typeface="Amerigo BT" pitchFamily="34" charset="0"/>
              </a:rPr>
              <a:t>Prof.Dr</a:t>
            </a:r>
            <a:r>
              <a:rPr lang="en-GB" sz="3100" b="1" dirty="0">
                <a:effectLst>
                  <a:outerShdw blurRad="38100" dist="38100" dir="2700000" algn="tl">
                    <a:srgbClr val="000000">
                      <a:alpha val="43137"/>
                    </a:srgbClr>
                  </a:outerShdw>
                </a:effectLst>
                <a:latin typeface="Amerigo BT" pitchFamily="34" charset="0"/>
              </a:rPr>
              <a:t>. Abbas H. </a:t>
            </a:r>
            <a:r>
              <a:rPr lang="en-GB" sz="3100" b="1" dirty="0" err="1">
                <a:effectLst>
                  <a:outerShdw blurRad="38100" dist="38100" dir="2700000" algn="tl">
                    <a:srgbClr val="000000">
                      <a:alpha val="43137"/>
                    </a:srgbClr>
                  </a:outerShdw>
                </a:effectLst>
                <a:latin typeface="Amerigo BT" pitchFamily="34" charset="0"/>
              </a:rPr>
              <a:t>Alasadi</a:t>
            </a:r>
            <a:br>
              <a:rPr lang="en-GB" sz="3100" dirty="0">
                <a:effectLst>
                  <a:outerShdw blurRad="38100" dist="38100" dir="2700000" algn="tl">
                    <a:srgbClr val="000000">
                      <a:alpha val="43137"/>
                    </a:srgbClr>
                  </a:outerShdw>
                </a:effectLst>
                <a:latin typeface="Amerigo BT" pitchFamily="34" charset="0"/>
              </a:rPr>
            </a:br>
            <a:r>
              <a:rPr lang="en-GB" sz="2200" dirty="0">
                <a:effectLst>
                  <a:outerShdw blurRad="38100" dist="38100" dir="2700000" algn="tl">
                    <a:srgbClr val="000000">
                      <a:alpha val="43137"/>
                    </a:srgbClr>
                  </a:outerShdw>
                </a:effectLst>
                <a:latin typeface="Amerigo BT" pitchFamily="34" charset="0"/>
              </a:rPr>
              <a:t>Email : abbashh2002@gmail.com</a:t>
            </a:r>
            <a:br>
              <a:rPr lang="en-GB" sz="3100" dirty="0">
                <a:effectLst>
                  <a:outerShdw blurRad="38100" dist="38100" dir="2700000" algn="tl">
                    <a:srgbClr val="000000">
                      <a:alpha val="43137"/>
                    </a:srgbClr>
                  </a:outerShdw>
                </a:effectLst>
                <a:latin typeface="Amerigo BT" pitchFamily="34" charset="0"/>
              </a:rPr>
            </a:br>
            <a:br>
              <a:rPr lang="en-US" sz="3100" b="1" dirty="0">
                <a:effectLst>
                  <a:outerShdw blurRad="38100" dist="38100" dir="2700000" algn="tl">
                    <a:srgbClr val="000000">
                      <a:alpha val="43137"/>
                    </a:srgbClr>
                  </a:outerShdw>
                </a:effectLst>
                <a:cs typeface="Akhbar MT" pitchFamily="2" charset="-78"/>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University of </a:t>
            </a:r>
            <a:r>
              <a:rPr lang="en-US" sz="2000" b="1" dirty="0" err="1">
                <a:ln/>
                <a:solidFill>
                  <a:srgbClr val="FF0000"/>
                </a:solidFill>
                <a:latin typeface="Arial Black" panose="020B0A04020102020204" pitchFamily="34" charset="0"/>
                <a:ea typeface="Microsoft YaHei" pitchFamily="34" charset="-122"/>
                <a:cs typeface="Aharoni" panose="02010803020104030203" pitchFamily="2" charset="-79"/>
              </a:rPr>
              <a:t>Basrah</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College of Information Technology</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Computer Information System Department</a:t>
            </a:r>
            <a:br>
              <a:rPr lang="ar-SA" sz="11730" b="1" dirty="0">
                <a:ln w="17780" cmpd="sng">
                  <a:solidFill>
                    <a:srgbClr val="FFFFFF"/>
                  </a:solidFill>
                  <a:prstDash val="solid"/>
                  <a:miter lim="800000"/>
                </a:ln>
                <a:solidFill>
                  <a:srgbClr val="FF0000"/>
                </a:solidFill>
                <a:effectLst>
                  <a:glow rad="101600">
                    <a:schemeClr val="accent3">
                      <a:satMod val="175000"/>
                      <a:alpha val="40000"/>
                    </a:schemeClr>
                  </a:glow>
                  <a:outerShdw blurRad="50800" algn="tl" rotWithShape="0">
                    <a:srgbClr val="000000"/>
                  </a:outerShdw>
                </a:effectLst>
                <a:latin typeface="Amerigo BT" pitchFamily="34" charset="0"/>
                <a:cs typeface="PT Bold Heading" pitchFamily="2" charset="-78"/>
              </a:rPr>
            </a:br>
            <a:endParaRPr lang="en-US" dirty="0"/>
          </a:p>
        </p:txBody>
      </p:sp>
      <p:pic>
        <p:nvPicPr>
          <p:cNvPr id="4" name="Picture 3">
            <a:extLst>
              <a:ext uri="{FF2B5EF4-FFF2-40B4-BE49-F238E27FC236}">
                <a16:creationId xmlns:a16="http://schemas.microsoft.com/office/drawing/2014/main" id="{91355D9C-E332-4452-8427-58DF6F6B9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0696" y="-31411"/>
            <a:ext cx="1936411" cy="1936411"/>
          </a:xfrm>
          <a:prstGeom prst="ellipse">
            <a:avLst/>
          </a:prstGeom>
          <a:ln>
            <a:noFill/>
          </a:ln>
          <a:effectLst>
            <a:softEdge rad="112500"/>
          </a:effectLst>
        </p:spPr>
      </p:pic>
      <p:sp>
        <p:nvSpPr>
          <p:cNvPr id="5" name="TextBox 4">
            <a:extLst>
              <a:ext uri="{FF2B5EF4-FFF2-40B4-BE49-F238E27FC236}">
                <a16:creationId xmlns:a16="http://schemas.microsoft.com/office/drawing/2014/main" id="{D6BE0B0E-EB76-49EA-9107-4D2B90144BEC}"/>
              </a:ext>
            </a:extLst>
          </p:cNvPr>
          <p:cNvSpPr txBox="1"/>
          <p:nvPr/>
        </p:nvSpPr>
        <p:spPr>
          <a:xfrm>
            <a:off x="303212" y="149703"/>
            <a:ext cx="1447800" cy="461665"/>
          </a:xfrm>
          <a:prstGeom prst="rect">
            <a:avLst/>
          </a:prstGeom>
          <a:noFill/>
        </p:spPr>
        <p:txBody>
          <a:bodyPr wrap="square">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 1</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0991897" cy="814215"/>
          </a:xfrm>
        </p:spPr>
        <p:txBody>
          <a:bodyPr>
            <a:normAutofit/>
          </a:bodyPr>
          <a:lstStyle/>
          <a:p>
            <a:r>
              <a:rPr lang="en-US" sz="3600" b="1" dirty="0">
                <a:solidFill>
                  <a:schemeClr val="accent5">
                    <a:lumMod val="50000"/>
                  </a:schemeClr>
                </a:solidFill>
              </a:rPr>
              <a:t>Quantitative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568325" indent="-303213" algn="just">
              <a:buFont typeface="Wingdings" panose="05000000000000000000" pitchFamily="2" charset="2"/>
              <a:buChar char="v"/>
            </a:pPr>
            <a:r>
              <a:rPr lang="en-US" sz="2000" dirty="0">
                <a:solidFill>
                  <a:srgbClr val="002838"/>
                </a:solidFill>
                <a:latin typeface="Nunito Sans"/>
              </a:rPr>
              <a:t>Quantitative Research </a:t>
            </a:r>
            <a:r>
              <a:rPr lang="en-US" sz="2000" dirty="0"/>
              <a:t>explaining phenomena by collecting numerical data that are analyzed using mathematically based methods (in particular statistics).</a:t>
            </a:r>
          </a:p>
          <a:p>
            <a:pPr marL="568325" indent="-303213" algn="just">
              <a:buFont typeface="Wingdings" panose="05000000000000000000" pitchFamily="2" charset="2"/>
              <a:buChar char="v"/>
            </a:pPr>
            <a:r>
              <a:rPr lang="en-US" sz="2000" dirty="0"/>
              <a:t>The data produced are always numerical, and they are analyzed using mathematical and statistical methods. If there are no numbers involved, then it’s not quantitative research.</a:t>
            </a:r>
            <a:endParaRPr lang="ar-IQ" sz="2000" b="1" dirty="0"/>
          </a:p>
          <a:p>
            <a:pPr>
              <a:spcBef>
                <a:spcPts val="1200"/>
              </a:spcBef>
              <a:buFont typeface="Wingdings" panose="05000000000000000000" pitchFamily="2" charset="2"/>
              <a:buChar char="q"/>
            </a:pPr>
            <a:r>
              <a:rPr lang="en-US" sz="2400" b="1" dirty="0">
                <a:solidFill>
                  <a:srgbClr val="FF0000"/>
                </a:solidFill>
                <a:latin typeface="+mn-lt"/>
              </a:rPr>
              <a:t>Sources of Quantitative Data</a:t>
            </a:r>
            <a:r>
              <a:rPr lang="en-US" sz="2100" b="1" dirty="0">
                <a:solidFill>
                  <a:srgbClr val="FF0000"/>
                </a:solidFill>
              </a:rPr>
              <a:t>: </a:t>
            </a:r>
            <a:endParaRPr lang="ar-IQ" sz="2100" b="1" dirty="0">
              <a:solidFill>
                <a:srgbClr val="FF0000"/>
              </a:solidFill>
            </a:endParaRPr>
          </a:p>
          <a:p>
            <a:pPr marL="974725" indent="-285750" algn="just">
              <a:lnSpc>
                <a:spcPct val="100000"/>
              </a:lnSpc>
              <a:spcBef>
                <a:spcPts val="600"/>
              </a:spcBef>
              <a:buFont typeface="Wingdings" panose="05000000000000000000" pitchFamily="2" charset="2"/>
              <a:buChar char="Ø"/>
            </a:pPr>
            <a:r>
              <a:rPr lang="en-US" sz="1800" b="1" dirty="0">
                <a:solidFill>
                  <a:srgbClr val="0D405F"/>
                </a:solidFill>
                <a:latin typeface="Noto Sans"/>
              </a:rPr>
              <a:t>Survey:</a:t>
            </a:r>
            <a:r>
              <a:rPr lang="en-US" sz="1800" dirty="0">
                <a:solidFill>
                  <a:srgbClr val="0D405F"/>
                </a:solidFill>
                <a:latin typeface="Noto Sans"/>
              </a:rPr>
              <a:t> List of closed or multiple choice questions that is distributed to a sample  (online, in person, or over the phone).</a:t>
            </a:r>
          </a:p>
          <a:p>
            <a:pPr marL="974725" indent="-285750" algn="just">
              <a:lnSpc>
                <a:spcPct val="100000"/>
              </a:lnSpc>
              <a:spcBef>
                <a:spcPts val="600"/>
              </a:spcBef>
              <a:buFont typeface="Wingdings" panose="05000000000000000000" pitchFamily="2" charset="2"/>
              <a:buChar char="Ø"/>
            </a:pPr>
            <a:r>
              <a:rPr lang="en-US" sz="1800" b="1" dirty="0">
                <a:solidFill>
                  <a:srgbClr val="0D405F"/>
                </a:solidFill>
                <a:latin typeface="Noto Sans"/>
              </a:rPr>
              <a:t>Experiments:</a:t>
            </a:r>
            <a:r>
              <a:rPr lang="en-US" sz="1800" dirty="0">
                <a:solidFill>
                  <a:srgbClr val="0D405F"/>
                </a:solidFill>
                <a:latin typeface="Noto Sans"/>
              </a:rPr>
              <a:t> Situation in which variables are controlled and manipulated to establish cause-and-effect relationships.</a:t>
            </a:r>
          </a:p>
          <a:p>
            <a:pPr marL="974725" indent="-285750" algn="just">
              <a:lnSpc>
                <a:spcPct val="100000"/>
              </a:lnSpc>
              <a:spcBef>
                <a:spcPts val="600"/>
              </a:spcBef>
              <a:buFont typeface="Wingdings" panose="05000000000000000000" pitchFamily="2" charset="2"/>
              <a:buChar char="Ø"/>
            </a:pPr>
            <a:r>
              <a:rPr lang="en-US" sz="1800" b="1" dirty="0">
                <a:solidFill>
                  <a:srgbClr val="0D405F"/>
                </a:solidFill>
                <a:latin typeface="Noto Sans"/>
              </a:rPr>
              <a:t>Observations:</a:t>
            </a:r>
            <a:r>
              <a:rPr lang="en-US" sz="1800" dirty="0">
                <a:solidFill>
                  <a:srgbClr val="0D405F"/>
                </a:solidFill>
                <a:latin typeface="Noto Sans"/>
              </a:rPr>
              <a:t> Observing people in a natural environment where variables can’t be controlled.</a:t>
            </a:r>
          </a:p>
          <a:p>
            <a:pPr marL="974725" indent="-285750" algn="just">
              <a:lnSpc>
                <a:spcPct val="100000"/>
              </a:lnSpc>
              <a:spcBef>
                <a:spcPts val="600"/>
              </a:spcBef>
              <a:buFont typeface="Wingdings" panose="05000000000000000000" pitchFamily="2" charset="2"/>
              <a:buChar char="Ø"/>
            </a:pPr>
            <a:r>
              <a:rPr lang="en-US" sz="1800" b="1" dirty="0">
                <a:solidFill>
                  <a:srgbClr val="0D405F"/>
                </a:solidFill>
                <a:latin typeface="Noto Sans"/>
              </a:rPr>
              <a:t>Content Analysis: </a:t>
            </a:r>
            <a:r>
              <a:rPr lang="en-US" sz="1800" dirty="0">
                <a:solidFill>
                  <a:srgbClr val="0D405F"/>
                </a:solidFill>
                <a:latin typeface="Noto Sans"/>
              </a:rPr>
              <a:t>Systematically recording the presence of certain words or themes in a set of texts to analyze communication patterns.</a:t>
            </a:r>
            <a:endParaRPr lang="en-US" sz="1800" b="0" i="0" dirty="0">
              <a:solidFill>
                <a:srgbClr val="0D405F"/>
              </a:solidFill>
              <a:effectLst/>
              <a:latin typeface="Noto Sans"/>
            </a:endParaRPr>
          </a:p>
          <a:p>
            <a:pPr>
              <a:spcBef>
                <a:spcPts val="1200"/>
              </a:spcBef>
              <a:buFont typeface="Wingdings" panose="05000000000000000000" pitchFamily="2" charset="2"/>
              <a:buChar char="q"/>
            </a:pPr>
            <a:endParaRPr lang="ar-IQ" sz="2100" b="1" dirty="0">
              <a:solidFill>
                <a:srgbClr val="FF0000"/>
              </a:solidFill>
            </a:endParaRPr>
          </a:p>
          <a:p>
            <a:pPr marL="0" indent="0" algn="l" rtl="0">
              <a:spcBef>
                <a:spcPts val="1800"/>
              </a:spcBef>
              <a:buNone/>
            </a:pPr>
            <a:endParaRPr lang="en-US" sz="2200" b="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10</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5417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0991897" cy="814215"/>
          </a:xfrm>
        </p:spPr>
        <p:txBody>
          <a:bodyPr>
            <a:normAutofit/>
          </a:bodyPr>
          <a:lstStyle/>
          <a:p>
            <a:r>
              <a:rPr lang="en-US" sz="3600" b="1" dirty="0">
                <a:solidFill>
                  <a:schemeClr val="accent5">
                    <a:lumMod val="50000"/>
                  </a:schemeClr>
                </a:solidFill>
              </a:rPr>
              <a:t>Qualitative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568325" indent="-303213" algn="just">
              <a:lnSpc>
                <a:spcPct val="100000"/>
              </a:lnSpc>
              <a:spcBef>
                <a:spcPts val="600"/>
              </a:spcBef>
              <a:buFont typeface="Wingdings" panose="05000000000000000000" pitchFamily="2" charset="2"/>
              <a:buChar char="v"/>
            </a:pPr>
            <a:r>
              <a:rPr lang="en-US" sz="1900" b="1" dirty="0">
                <a:solidFill>
                  <a:srgbClr val="FF0000"/>
                </a:solidFill>
              </a:rPr>
              <a:t>Qualitative</a:t>
            </a:r>
            <a:r>
              <a:rPr lang="en-US" sz="1900" dirty="0"/>
              <a:t> </a:t>
            </a:r>
            <a:r>
              <a:rPr lang="en-US" sz="1900" dirty="0">
                <a:solidFill>
                  <a:srgbClr val="FF0000"/>
                </a:solidFill>
              </a:rPr>
              <a:t>research</a:t>
            </a:r>
            <a:r>
              <a:rPr lang="en-US" sz="1900" dirty="0"/>
              <a:t> seeks to answer questions about why and how people behave in the way that they do. It provides in-depth information about human behavior.</a:t>
            </a:r>
          </a:p>
          <a:p>
            <a:pPr marL="568325" indent="-303213" algn="just">
              <a:lnSpc>
                <a:spcPct val="100000"/>
              </a:lnSpc>
              <a:spcBef>
                <a:spcPts val="600"/>
              </a:spcBef>
              <a:buFont typeface="Wingdings" panose="05000000000000000000" pitchFamily="2" charset="2"/>
              <a:buChar char="v"/>
            </a:pPr>
            <a:r>
              <a:rPr lang="en-US" sz="1900" b="1" dirty="0">
                <a:solidFill>
                  <a:srgbClr val="FF0000"/>
                </a:solidFill>
              </a:rPr>
              <a:t>Qualitative</a:t>
            </a:r>
            <a:r>
              <a:rPr lang="en-US" sz="1900" dirty="0"/>
              <a:t> </a:t>
            </a:r>
            <a:r>
              <a:rPr lang="en-US" sz="1900" dirty="0">
                <a:solidFill>
                  <a:srgbClr val="FF0000"/>
                </a:solidFill>
              </a:rPr>
              <a:t>research</a:t>
            </a:r>
            <a:r>
              <a:rPr lang="en-US" sz="1900" dirty="0"/>
              <a:t> is any which does not involve numbers or numerical data.</a:t>
            </a:r>
          </a:p>
          <a:p>
            <a:pPr marL="568325" indent="-303213" algn="just">
              <a:lnSpc>
                <a:spcPct val="100000"/>
              </a:lnSpc>
              <a:spcBef>
                <a:spcPts val="600"/>
              </a:spcBef>
              <a:buFont typeface="Wingdings" panose="05000000000000000000" pitchFamily="2" charset="2"/>
              <a:buChar char="v"/>
            </a:pPr>
            <a:r>
              <a:rPr lang="en-US" sz="1900" dirty="0"/>
              <a:t>It often involves words or language, but may also use pictures or photographs and observations.</a:t>
            </a:r>
          </a:p>
          <a:p>
            <a:pPr>
              <a:spcBef>
                <a:spcPts val="1200"/>
              </a:spcBef>
              <a:buFont typeface="Wingdings" panose="05000000000000000000" pitchFamily="2" charset="2"/>
              <a:buChar char="q"/>
            </a:pPr>
            <a:r>
              <a:rPr lang="en-US" sz="2400" b="1" dirty="0">
                <a:solidFill>
                  <a:srgbClr val="FF0000"/>
                </a:solidFill>
                <a:latin typeface="Open Sans"/>
              </a:rPr>
              <a:t>Sources of Qualitative Data</a:t>
            </a:r>
          </a:p>
          <a:p>
            <a:pPr marL="854075" indent="-285750" algn="just">
              <a:lnSpc>
                <a:spcPct val="100000"/>
              </a:lnSpc>
              <a:spcBef>
                <a:spcPts val="1200"/>
              </a:spcBef>
              <a:buFont typeface="Wingdings" panose="05000000000000000000" pitchFamily="2" charset="2"/>
              <a:buChar char="Ø"/>
            </a:pPr>
            <a:r>
              <a:rPr lang="en-US" sz="1800" b="1" dirty="0">
                <a:solidFill>
                  <a:srgbClr val="2A2A2A"/>
                </a:solidFill>
                <a:latin typeface="Open Sans"/>
              </a:rPr>
              <a:t>Interviews</a:t>
            </a:r>
            <a:r>
              <a:rPr lang="en-US" sz="1800" dirty="0">
                <a:solidFill>
                  <a:srgbClr val="2A2A2A"/>
                </a:solidFill>
                <a:latin typeface="Open Sans"/>
              </a:rPr>
              <a:t>, which may be structured, semi-structured or unstructured;</a:t>
            </a:r>
          </a:p>
          <a:p>
            <a:pPr marL="854075" indent="-285750" algn="just">
              <a:lnSpc>
                <a:spcPct val="100000"/>
              </a:lnSpc>
              <a:spcBef>
                <a:spcPts val="1200"/>
              </a:spcBef>
              <a:buFont typeface="Wingdings" panose="05000000000000000000" pitchFamily="2" charset="2"/>
              <a:buChar char="Ø"/>
            </a:pPr>
            <a:r>
              <a:rPr lang="en-US" sz="1800" b="1" dirty="0">
                <a:solidFill>
                  <a:srgbClr val="2A2A2A"/>
                </a:solidFill>
                <a:latin typeface="Open Sans"/>
              </a:rPr>
              <a:t>Focus groups</a:t>
            </a:r>
            <a:r>
              <a:rPr lang="en-US" sz="1800" dirty="0">
                <a:solidFill>
                  <a:srgbClr val="2A2A2A"/>
                </a:solidFill>
                <a:latin typeface="Open Sans"/>
              </a:rPr>
              <a:t>, which involve multiple participants discussing an issue;</a:t>
            </a:r>
          </a:p>
          <a:p>
            <a:pPr marL="854075" indent="-285750" algn="just">
              <a:lnSpc>
                <a:spcPct val="100000"/>
              </a:lnSpc>
              <a:spcBef>
                <a:spcPts val="1200"/>
              </a:spcBef>
              <a:buFont typeface="Wingdings" panose="05000000000000000000" pitchFamily="2" charset="2"/>
              <a:buChar char="Ø"/>
            </a:pPr>
            <a:r>
              <a:rPr lang="en-US" sz="1800" b="1" dirty="0">
                <a:solidFill>
                  <a:srgbClr val="2A2A2A"/>
                </a:solidFill>
                <a:latin typeface="Open Sans"/>
              </a:rPr>
              <a:t>‘Postcards’</a:t>
            </a:r>
            <a:r>
              <a:rPr lang="en-US" sz="1800" dirty="0">
                <a:solidFill>
                  <a:srgbClr val="2A2A2A"/>
                </a:solidFill>
                <a:latin typeface="Open Sans"/>
              </a:rPr>
              <a:t>, or small-scale written questionnaires that ask, for example, three or four focused questions of participants but allow them space to write in their own words;</a:t>
            </a:r>
          </a:p>
          <a:p>
            <a:pPr marL="854075" indent="-285750" algn="just">
              <a:lnSpc>
                <a:spcPct val="100000"/>
              </a:lnSpc>
              <a:spcBef>
                <a:spcPts val="1200"/>
              </a:spcBef>
              <a:buFont typeface="Wingdings" panose="05000000000000000000" pitchFamily="2" charset="2"/>
              <a:buChar char="Ø"/>
            </a:pPr>
            <a:r>
              <a:rPr lang="en-US" sz="1800" b="1" dirty="0">
                <a:solidFill>
                  <a:srgbClr val="2A2A2A"/>
                </a:solidFill>
                <a:latin typeface="Open Sans"/>
              </a:rPr>
              <a:t>Secondary data</a:t>
            </a:r>
            <a:r>
              <a:rPr lang="en-US" sz="1800" dirty="0">
                <a:solidFill>
                  <a:srgbClr val="2A2A2A"/>
                </a:solidFill>
                <a:latin typeface="Open Sans"/>
              </a:rPr>
              <a:t>, including diaries, written accounts of past events, and company reports; </a:t>
            </a:r>
          </a:p>
          <a:p>
            <a:pPr marL="854075" indent="-285750" algn="just">
              <a:lnSpc>
                <a:spcPct val="100000"/>
              </a:lnSpc>
              <a:spcBef>
                <a:spcPts val="1200"/>
              </a:spcBef>
              <a:buFont typeface="Wingdings" panose="05000000000000000000" pitchFamily="2" charset="2"/>
              <a:buChar char="Ø"/>
            </a:pPr>
            <a:r>
              <a:rPr lang="en-US" sz="1800" b="1" dirty="0">
                <a:solidFill>
                  <a:srgbClr val="2A2A2A"/>
                </a:solidFill>
                <a:latin typeface="Open Sans"/>
              </a:rPr>
              <a:t>Observations</a:t>
            </a:r>
            <a:r>
              <a:rPr lang="en-US" sz="1800" dirty="0">
                <a:solidFill>
                  <a:srgbClr val="2A2A2A"/>
                </a:solidFill>
                <a:latin typeface="Open Sans"/>
              </a:rPr>
              <a:t>, which may be on site, or under ‘laboratory conditions’, for example, where participants are asked to role-play a situation to show what they might do.</a:t>
            </a:r>
            <a:endParaRPr lang="en-US" sz="1800" b="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11</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8925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0991897" cy="814215"/>
          </a:xfrm>
        </p:spPr>
        <p:txBody>
          <a:bodyPr>
            <a:noAutofit/>
          </a:bodyPr>
          <a:lstStyle/>
          <a:p>
            <a:r>
              <a:rPr lang="en-US" sz="2900" b="1" dirty="0">
                <a:solidFill>
                  <a:schemeClr val="accent5">
                    <a:lumMod val="50000"/>
                  </a:schemeClr>
                </a:solidFill>
              </a:rPr>
              <a:t>Differences Between Quantitative and Qualitative Research</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Content Placeholder 6">
            <a:extLst>
              <a:ext uri="{FF2B5EF4-FFF2-40B4-BE49-F238E27FC236}">
                <a16:creationId xmlns:a16="http://schemas.microsoft.com/office/drawing/2014/main" id="{56FD61D3-B52B-40D8-AEDF-18C6A236C4DA}"/>
              </a:ext>
            </a:extLst>
          </p:cNvPr>
          <p:cNvPicPr>
            <a:picLocks noGrp="1" noChangeAspect="1"/>
          </p:cNvPicPr>
          <p:nvPr>
            <p:ph idx="1"/>
          </p:nvPr>
        </p:nvPicPr>
        <p:blipFill>
          <a:blip r:embed="rId2"/>
          <a:stretch>
            <a:fillRect/>
          </a:stretch>
        </p:blipFill>
        <p:spPr>
          <a:xfrm>
            <a:off x="824683" y="1295401"/>
            <a:ext cx="10603729" cy="4800598"/>
          </a:xfrm>
          <a:prstGeom prst="rect">
            <a:avLst/>
          </a:prstGeom>
        </p:spPr>
      </p:pic>
    </p:spTree>
    <p:extLst>
      <p:ext uri="{BB962C8B-B14F-4D97-AF65-F5344CB8AC3E}">
        <p14:creationId xmlns:p14="http://schemas.microsoft.com/office/powerpoint/2010/main" val="160895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0991897" cy="814215"/>
          </a:xfrm>
        </p:spPr>
        <p:txBody>
          <a:bodyPr>
            <a:normAutofit/>
          </a:bodyPr>
          <a:lstStyle/>
          <a:p>
            <a:pPr algn="just"/>
            <a:r>
              <a:rPr lang="en-US" sz="3600" b="1" dirty="0">
                <a:solidFill>
                  <a:srgbClr val="002060"/>
                </a:solidFill>
                <a:latin typeface="Fira Sans"/>
              </a:rPr>
              <a:t>Purposes of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algn="just"/>
            <a:r>
              <a:rPr lang="en-US" sz="2000" b="1" dirty="0">
                <a:solidFill>
                  <a:srgbClr val="FF0000"/>
                </a:solidFill>
                <a:latin typeface="Fira Sans"/>
              </a:rPr>
              <a:t>There are three purposes of research:</a:t>
            </a:r>
          </a:p>
          <a:p>
            <a:pPr marL="342900" indent="-342900" algn="just">
              <a:buAutoNum type="arabicPeriod"/>
            </a:pPr>
            <a:r>
              <a:rPr lang="en-US" sz="1900" b="1" dirty="0">
                <a:latin typeface="Fira Sans"/>
              </a:rPr>
              <a:t>Exploratory Research: </a:t>
            </a:r>
            <a:r>
              <a:rPr lang="en-US" sz="1900" dirty="0">
                <a:latin typeface="Fira Sans"/>
              </a:rPr>
              <a:t>As the name suggests, exploratory research is conducted to explore the research questions and may or may not offer a final conclusion to the research conducted. It is conducted to handle new problem areas which haven’t been explored before. Exploratory research lays the foundation for more conclusive research and data collection. </a:t>
            </a:r>
          </a:p>
          <a:p>
            <a:pPr marL="342900" indent="-342900" algn="just">
              <a:buAutoNum type="arabicPeriod"/>
            </a:pPr>
            <a:r>
              <a:rPr lang="en-US" sz="1900" b="1" dirty="0">
                <a:latin typeface="Fira Sans"/>
              </a:rPr>
              <a:t>Descriptive Research</a:t>
            </a:r>
            <a:r>
              <a:rPr lang="en-US" sz="1900" dirty="0">
                <a:latin typeface="Fira Sans"/>
              </a:rPr>
              <a:t>: Descriptive Research focuses on throwing more light on current issues through a process of data collection. Descriptive studies are used to describe the behavior of a sample population. In descriptive research, only one variable (anything that has quantity or quality that varies) is required to conduct a study. The three main purposes of descriptive research are describing, explaining and validating the findings. For example, a research conducted to know if a specific algorithm posses the ability to remove noise from medical images?</a:t>
            </a:r>
          </a:p>
          <a:p>
            <a:pPr marL="342900" indent="-342900" algn="just">
              <a:buAutoNum type="arabicPeriod"/>
            </a:pPr>
            <a:r>
              <a:rPr lang="en-US" sz="1900" b="1" dirty="0">
                <a:latin typeface="Fira Sans"/>
              </a:rPr>
              <a:t>Explanatory Research</a:t>
            </a:r>
            <a:r>
              <a:rPr lang="en-US" sz="1900" dirty="0">
                <a:latin typeface="Fira Sans"/>
              </a:rPr>
              <a:t>: Explanatory research or causal research, is conducted to understand the impact of certain changes in existing standard procedures. Conducting experiments is the most popular form of casual </a:t>
            </a:r>
            <a:r>
              <a:rPr lang="en-US" sz="1900">
                <a:latin typeface="Fira Sans"/>
              </a:rPr>
              <a:t>research.</a:t>
            </a:r>
            <a:endParaRPr lang="en-US" sz="2000" b="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5962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F8FE07-5C52-45BA-ABE3-997299284AD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4412" y="1193800"/>
            <a:ext cx="7934960" cy="4470400"/>
          </a:xfrm>
        </p:spPr>
      </p:pic>
    </p:spTree>
    <p:extLst>
      <p:ext uri="{BB962C8B-B14F-4D97-AF65-F5344CB8AC3E}">
        <p14:creationId xmlns:p14="http://schemas.microsoft.com/office/powerpoint/2010/main" val="4057128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63" y="172144"/>
            <a:ext cx="10991897" cy="814215"/>
          </a:xfrm>
          <a:effectLst>
            <a:outerShdw blurRad="50800" dist="38100" dir="2700000" algn="tl" rotWithShape="0">
              <a:prstClr val="black">
                <a:alpha val="40000"/>
              </a:prstClr>
            </a:outerShdw>
          </a:effectLst>
        </p:spPr>
        <p:txBody>
          <a:bodyPr>
            <a:normAutofit/>
          </a:bodyPr>
          <a:lstStyle/>
          <a:p>
            <a:r>
              <a:rPr lang="en-US" b="1" dirty="0"/>
              <a:t>Introduction</a:t>
            </a:r>
            <a:endParaRPr lang="en-US" dirty="0"/>
          </a:p>
        </p:txBody>
      </p:sp>
      <p:sp>
        <p:nvSpPr>
          <p:cNvPr id="3" name="Content Placeholder 2"/>
          <p:cNvSpPr>
            <a:spLocks noGrp="1"/>
          </p:cNvSpPr>
          <p:nvPr>
            <p:ph idx="1"/>
          </p:nvPr>
        </p:nvSpPr>
        <p:spPr>
          <a:xfrm>
            <a:off x="609442" y="1219203"/>
            <a:ext cx="10969939" cy="4952997"/>
          </a:xfrm>
          <a:ln>
            <a:solidFill>
              <a:schemeClr val="tx1"/>
            </a:solidFill>
          </a:ln>
        </p:spPr>
        <p:txBody>
          <a:bodyPr>
            <a:normAutofit fontScale="85000" lnSpcReduction="10000"/>
          </a:bodyPr>
          <a:lstStyle/>
          <a:p>
            <a:pPr algn="l" rtl="0"/>
            <a:r>
              <a:rPr lang="en-US" b="1" dirty="0">
                <a:solidFill>
                  <a:srgbClr val="FF0000"/>
                </a:solidFill>
                <a:effectLst>
                  <a:outerShdw blurRad="38100" dist="38100" dir="2700000" algn="tl">
                    <a:srgbClr val="000000">
                      <a:alpha val="43137"/>
                    </a:srgbClr>
                  </a:outerShdw>
                </a:effectLst>
              </a:rPr>
              <a:t>MEANING OF RESEARCH:</a:t>
            </a:r>
            <a:r>
              <a:rPr lang="en-US" b="1" dirty="0"/>
              <a:t> </a:t>
            </a:r>
          </a:p>
          <a:p>
            <a:pPr algn="l" rtl="0">
              <a:lnSpc>
                <a:spcPct val="120000"/>
              </a:lnSpc>
              <a:spcBef>
                <a:spcPts val="1200"/>
              </a:spcBef>
            </a:pPr>
            <a:r>
              <a:rPr lang="en-US" dirty="0">
                <a:solidFill>
                  <a:srgbClr val="FF0000"/>
                </a:solidFill>
              </a:rPr>
              <a:t>Research</a:t>
            </a:r>
            <a:r>
              <a:rPr lang="en-US" dirty="0"/>
              <a:t> in common parlance (</a:t>
            </a:r>
            <a:r>
              <a:rPr lang="ar-IQ" dirty="0"/>
              <a:t>تعبير او اسلوب</a:t>
            </a:r>
            <a:r>
              <a:rPr lang="en-US" dirty="0"/>
              <a:t>) refers to a search for knowledge. </a:t>
            </a:r>
          </a:p>
          <a:p>
            <a:pPr algn="l" rtl="0">
              <a:lnSpc>
                <a:spcPct val="120000"/>
              </a:lnSpc>
              <a:spcBef>
                <a:spcPts val="1200"/>
              </a:spcBef>
            </a:pPr>
            <a:r>
              <a:rPr lang="en-US" dirty="0"/>
              <a:t>Once can also </a:t>
            </a:r>
            <a:r>
              <a:rPr lang="en-US" i="1" dirty="0"/>
              <a:t>define</a:t>
            </a:r>
            <a:r>
              <a:rPr lang="en-US" dirty="0"/>
              <a:t> </a:t>
            </a:r>
            <a:r>
              <a:rPr lang="en-US" dirty="0">
                <a:solidFill>
                  <a:srgbClr val="FF0000"/>
                </a:solidFill>
              </a:rPr>
              <a:t>research</a:t>
            </a:r>
            <a:r>
              <a:rPr lang="en-US" dirty="0"/>
              <a:t> as a scientific &amp; systematic search for pertinent information on a specific topic. </a:t>
            </a:r>
          </a:p>
          <a:p>
            <a:pPr algn="l" rtl="0">
              <a:lnSpc>
                <a:spcPct val="120000"/>
              </a:lnSpc>
              <a:spcBef>
                <a:spcPts val="1200"/>
              </a:spcBef>
            </a:pPr>
            <a:r>
              <a:rPr lang="en-US" dirty="0"/>
              <a:t>In fact, </a:t>
            </a:r>
            <a:r>
              <a:rPr lang="en-US" dirty="0">
                <a:solidFill>
                  <a:srgbClr val="FF0000"/>
                </a:solidFill>
              </a:rPr>
              <a:t>research</a:t>
            </a:r>
            <a:r>
              <a:rPr lang="en-US" dirty="0"/>
              <a:t> is an art of scientific investigation.</a:t>
            </a:r>
            <a:endParaRPr lang="ar-SA" dirty="0"/>
          </a:p>
          <a:p>
            <a:pPr algn="l" rtl="0">
              <a:lnSpc>
                <a:spcPct val="120000"/>
              </a:lnSpc>
              <a:spcBef>
                <a:spcPts val="1200"/>
              </a:spcBef>
            </a:pPr>
            <a:r>
              <a:rPr lang="en-US" dirty="0">
                <a:solidFill>
                  <a:srgbClr val="FF0000"/>
                </a:solidFill>
              </a:rPr>
              <a:t>Research</a:t>
            </a:r>
            <a:r>
              <a:rPr lang="en-US" dirty="0"/>
              <a:t> is an </a:t>
            </a:r>
            <a:r>
              <a:rPr lang="en-US" i="1" dirty="0"/>
              <a:t>academic activity </a:t>
            </a:r>
            <a:r>
              <a:rPr lang="en-US" dirty="0"/>
              <a:t>and as such the term should be used in a technical sense.</a:t>
            </a:r>
          </a:p>
          <a:p>
            <a:pPr algn="just" rtl="0">
              <a:lnSpc>
                <a:spcPct val="120000"/>
              </a:lnSpc>
              <a:spcBef>
                <a:spcPts val="1200"/>
              </a:spcBef>
            </a:pPr>
            <a:r>
              <a:rPr lang="en-US" i="1" dirty="0"/>
              <a:t>According to Clifford Woody </a:t>
            </a:r>
            <a:r>
              <a:rPr lang="en-US" dirty="0">
                <a:solidFill>
                  <a:srgbClr val="FF0000"/>
                </a:solidFill>
              </a:rPr>
              <a:t>research</a:t>
            </a:r>
            <a:r>
              <a:rPr lang="en-US" dirty="0"/>
              <a:t> comprises defining and redefining problems, formulating hypothesis or suggested solutions; collecting, organizing and evaluating data; making deductions and reaching conclusions; and at last carefully testing the conclusions to determine whether they fit the formulating hypothesis.</a:t>
            </a:r>
          </a:p>
        </p:txBody>
      </p:sp>
      <p:sp>
        <p:nvSpPr>
          <p:cNvPr id="4" name="Slide Number Placeholder 3">
            <a:extLst>
              <a:ext uri="{FF2B5EF4-FFF2-40B4-BE49-F238E27FC236}">
                <a16:creationId xmlns:a16="http://schemas.microsoft.com/office/drawing/2014/main" id="{6423F553-9A36-472C-A849-E3ECC37DE397}"/>
              </a:ext>
            </a:extLst>
          </p:cNvPr>
          <p:cNvSpPr>
            <a:spLocks noGrp="1"/>
          </p:cNvSpPr>
          <p:nvPr>
            <p:ph type="sldNum" sz="quarter" idx="12"/>
          </p:nvPr>
        </p:nvSpPr>
        <p:spPr>
          <a:xfrm>
            <a:off x="11047412" y="6231576"/>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6" name="Straight Connector 5">
            <a:extLst>
              <a:ext uri="{FF2B5EF4-FFF2-40B4-BE49-F238E27FC236}">
                <a16:creationId xmlns:a16="http://schemas.microsoft.com/office/drawing/2014/main" id="{FDA49369-5A52-4871-8D7D-DCD006EE3D3A}"/>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sz="4000" b="1" dirty="0"/>
              <a:t>OBJECTIVES OF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457200" indent="-457200" algn="just" rtl="0">
              <a:lnSpc>
                <a:spcPct val="100000"/>
              </a:lnSpc>
              <a:spcBef>
                <a:spcPts val="1200"/>
              </a:spcBef>
              <a:buFont typeface="+mj-lt"/>
              <a:buAutoNum type="arabicPeriod"/>
            </a:pPr>
            <a:r>
              <a:rPr lang="en-US" dirty="0"/>
              <a:t>To </a:t>
            </a:r>
            <a:r>
              <a:rPr lang="en-US" i="1" dirty="0"/>
              <a:t>gain</a:t>
            </a:r>
            <a:r>
              <a:rPr lang="en-US" dirty="0"/>
              <a:t> </a:t>
            </a:r>
            <a:r>
              <a:rPr lang="en-US" i="1" dirty="0"/>
              <a:t>familiarity</a:t>
            </a:r>
            <a:r>
              <a:rPr lang="en-US" dirty="0"/>
              <a:t> with a phenomenon or to achieve new insights into it (studies with this object in view are termed as </a:t>
            </a:r>
            <a:r>
              <a:rPr lang="en-US" i="1" dirty="0"/>
              <a:t>exploratory or formulative research studies);</a:t>
            </a:r>
          </a:p>
          <a:p>
            <a:pPr marL="457200" indent="-457200" algn="just" rtl="0">
              <a:lnSpc>
                <a:spcPct val="100000"/>
              </a:lnSpc>
              <a:spcBef>
                <a:spcPts val="1200"/>
              </a:spcBef>
              <a:buFont typeface="+mj-lt"/>
              <a:buAutoNum type="arabicPeriod"/>
            </a:pPr>
            <a:r>
              <a:rPr lang="en-US" dirty="0"/>
              <a:t>To </a:t>
            </a:r>
            <a:r>
              <a:rPr lang="en-US" i="1" dirty="0"/>
              <a:t>portray</a:t>
            </a:r>
            <a:r>
              <a:rPr lang="en-US" dirty="0"/>
              <a:t> </a:t>
            </a:r>
            <a:r>
              <a:rPr lang="en-US" i="1" dirty="0"/>
              <a:t>accurately</a:t>
            </a:r>
            <a:r>
              <a:rPr lang="en-US" dirty="0"/>
              <a:t> the characteristics of a particular individual, situation or a group(studies with this object in view are known as </a:t>
            </a:r>
            <a:r>
              <a:rPr lang="en-US" i="1" dirty="0"/>
              <a:t>descriptive research studies);</a:t>
            </a:r>
          </a:p>
          <a:p>
            <a:pPr marL="457200" indent="-457200" algn="just" rtl="0">
              <a:lnSpc>
                <a:spcPct val="100000"/>
              </a:lnSpc>
              <a:spcBef>
                <a:spcPts val="1200"/>
              </a:spcBef>
              <a:buFont typeface="+mj-lt"/>
              <a:buAutoNum type="arabicPeriod"/>
            </a:pPr>
            <a:r>
              <a:rPr lang="en-US" dirty="0"/>
              <a:t>To </a:t>
            </a:r>
            <a:r>
              <a:rPr lang="en-US" i="1" dirty="0"/>
              <a:t>determine the frequency </a:t>
            </a:r>
            <a:r>
              <a:rPr lang="en-US" dirty="0"/>
              <a:t>with which something occurs or with which it is associated with something else (studies with this object in view are known as </a:t>
            </a:r>
            <a:r>
              <a:rPr lang="en-US" i="1" dirty="0"/>
              <a:t>diagnostic research </a:t>
            </a:r>
            <a:r>
              <a:rPr lang="en-US" dirty="0"/>
              <a:t>studies);</a:t>
            </a:r>
          </a:p>
          <a:p>
            <a:pPr marL="457200" indent="-457200" algn="just" rtl="0">
              <a:lnSpc>
                <a:spcPct val="100000"/>
              </a:lnSpc>
              <a:spcBef>
                <a:spcPts val="1200"/>
              </a:spcBef>
              <a:buFont typeface="+mj-lt"/>
              <a:buAutoNum type="arabicPeriod"/>
            </a:pPr>
            <a:r>
              <a:rPr lang="en-US" dirty="0"/>
              <a:t>To </a:t>
            </a:r>
            <a:r>
              <a:rPr lang="en-US" i="1" dirty="0"/>
              <a:t>test a hypothesis </a:t>
            </a:r>
            <a:r>
              <a:rPr lang="en-US" dirty="0"/>
              <a:t>of a causal relationship between variables (such studies are known as </a:t>
            </a:r>
            <a:r>
              <a:rPr lang="en-US" i="1" dirty="0"/>
              <a:t>hypothesis-testing research studies).</a:t>
            </a:r>
            <a:endParaRPr lang="en-US"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8631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altLang="en-US" sz="4000" b="1" dirty="0"/>
              <a:t>Who Does Research?</a:t>
            </a:r>
            <a:endParaRPr lang="en-US" sz="4000" b="1" dirty="0"/>
          </a:p>
        </p:txBody>
      </p:sp>
      <p:sp>
        <p:nvSpPr>
          <p:cNvPr id="3" name="Content Placeholder 2"/>
          <p:cNvSpPr>
            <a:spLocks noGrp="1"/>
          </p:cNvSpPr>
          <p:nvPr>
            <p:ph idx="1"/>
          </p:nvPr>
        </p:nvSpPr>
        <p:spPr>
          <a:xfrm>
            <a:off x="531812" y="1219200"/>
            <a:ext cx="11019733" cy="4999602"/>
          </a:xfrm>
          <a:ln>
            <a:solidFill>
              <a:schemeClr val="tx1"/>
            </a:solidFill>
          </a:ln>
        </p:spPr>
        <p:txBody>
          <a:bodyPr>
            <a:normAutofit lnSpcReduction="10000"/>
          </a:bodyPr>
          <a:lstStyle/>
          <a:p>
            <a:pPr>
              <a:lnSpc>
                <a:spcPct val="90000"/>
              </a:lnSpc>
            </a:pPr>
            <a:r>
              <a:rPr lang="en-US" altLang="en-US" sz="2800" b="1" dirty="0"/>
              <a:t>Graduate Students</a:t>
            </a:r>
          </a:p>
          <a:p>
            <a:pPr lvl="1">
              <a:lnSpc>
                <a:spcPct val="90000"/>
              </a:lnSpc>
            </a:pPr>
            <a:r>
              <a:rPr lang="en-US" altLang="en-US" sz="2400" dirty="0"/>
              <a:t>Masters Degree (lower standard)</a:t>
            </a:r>
          </a:p>
          <a:p>
            <a:pPr lvl="1">
              <a:lnSpc>
                <a:spcPct val="90000"/>
              </a:lnSpc>
            </a:pPr>
            <a:r>
              <a:rPr lang="en-US" altLang="en-US" sz="2400" dirty="0"/>
              <a:t>Ph.D. Degree (higher standard)</a:t>
            </a:r>
          </a:p>
          <a:p>
            <a:pPr>
              <a:lnSpc>
                <a:spcPct val="90000"/>
              </a:lnSpc>
            </a:pPr>
            <a:r>
              <a:rPr lang="en-US" altLang="en-US" sz="2800" b="1" dirty="0"/>
              <a:t>Researchers at universities</a:t>
            </a:r>
          </a:p>
          <a:p>
            <a:pPr lvl="1">
              <a:lnSpc>
                <a:spcPct val="90000"/>
              </a:lnSpc>
            </a:pPr>
            <a:r>
              <a:rPr lang="en-US" altLang="en-US" sz="2400" dirty="0"/>
              <a:t>Post-Doctoral students</a:t>
            </a:r>
          </a:p>
          <a:p>
            <a:pPr lvl="1">
              <a:lnSpc>
                <a:spcPct val="90000"/>
              </a:lnSpc>
            </a:pPr>
            <a:r>
              <a:rPr lang="en-US" altLang="en-US" sz="2400" dirty="0"/>
              <a:t>Faculty members</a:t>
            </a:r>
          </a:p>
          <a:p>
            <a:pPr>
              <a:lnSpc>
                <a:spcPct val="90000"/>
              </a:lnSpc>
            </a:pPr>
            <a:r>
              <a:rPr lang="en-US" altLang="en-US" sz="2800" b="1" dirty="0"/>
              <a:t>Researchers in industry</a:t>
            </a:r>
          </a:p>
          <a:p>
            <a:pPr lvl="1">
              <a:lnSpc>
                <a:spcPct val="90000"/>
              </a:lnSpc>
            </a:pPr>
            <a:r>
              <a:rPr lang="en-US" altLang="en-US" sz="2400" dirty="0"/>
              <a:t>Research scientists</a:t>
            </a:r>
          </a:p>
          <a:p>
            <a:pPr lvl="1">
              <a:lnSpc>
                <a:spcPct val="90000"/>
              </a:lnSpc>
            </a:pPr>
            <a:r>
              <a:rPr lang="en-US" altLang="en-US" sz="2400" dirty="0"/>
              <a:t>Many other technical workers</a:t>
            </a:r>
          </a:p>
          <a:p>
            <a:pPr>
              <a:lnSpc>
                <a:spcPct val="90000"/>
              </a:lnSpc>
            </a:pPr>
            <a:r>
              <a:rPr lang="en-US" altLang="en-US" sz="2800" b="1" dirty="0"/>
              <a:t>Undergraduate students.</a:t>
            </a:r>
            <a:endParaRPr lang="en-US" b="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4</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67089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sz="4000" b="1" dirty="0"/>
              <a:t>TYPES OF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85000" lnSpcReduction="10000"/>
          </a:bodyPr>
          <a:lstStyle/>
          <a:p>
            <a:pPr algn="just" rtl="0"/>
            <a:r>
              <a:rPr lang="en-US" sz="3200" b="1" dirty="0">
                <a:solidFill>
                  <a:srgbClr val="FF0000"/>
                </a:solidFill>
              </a:rPr>
              <a:t>(I) Descriptive vs. Analytical</a:t>
            </a:r>
            <a:endParaRPr lang="en-US" sz="3200" b="1" dirty="0"/>
          </a:p>
          <a:p>
            <a:pPr marL="918404" algn="just">
              <a:lnSpc>
                <a:spcPct val="120000"/>
              </a:lnSpc>
              <a:spcBef>
                <a:spcPts val="1200"/>
              </a:spcBef>
            </a:pPr>
            <a:r>
              <a:rPr lang="en-US" u="sng" dirty="0">
                <a:solidFill>
                  <a:schemeClr val="accent6">
                    <a:lumMod val="75000"/>
                  </a:schemeClr>
                </a:solidFill>
              </a:rPr>
              <a:t>Descriptive research</a:t>
            </a:r>
            <a:r>
              <a:rPr lang="en-US" i="1" u="sng" dirty="0"/>
              <a:t> </a:t>
            </a:r>
            <a:r>
              <a:rPr lang="en-US" dirty="0"/>
              <a:t>includes surveys and fact-finding enquiries of different kinds. </a:t>
            </a:r>
          </a:p>
          <a:p>
            <a:pPr marL="918404" algn="just">
              <a:lnSpc>
                <a:spcPct val="120000"/>
              </a:lnSpc>
              <a:spcBef>
                <a:spcPts val="1200"/>
              </a:spcBef>
            </a:pPr>
            <a:r>
              <a:rPr lang="en-US" dirty="0"/>
              <a:t>In social </a:t>
            </a:r>
            <a:r>
              <a:rPr lang="en-US" i="1" dirty="0"/>
              <a:t>science and business </a:t>
            </a:r>
            <a:r>
              <a:rPr lang="en-US" dirty="0"/>
              <a:t>research we quite often use the term </a:t>
            </a:r>
            <a:r>
              <a:rPr lang="en-US" i="1" dirty="0"/>
              <a:t>Ex post facto research for descriptive research studies. </a:t>
            </a:r>
          </a:p>
          <a:p>
            <a:pPr marL="918404" algn="just">
              <a:lnSpc>
                <a:spcPct val="120000"/>
              </a:lnSpc>
              <a:spcBef>
                <a:spcPts val="1200"/>
              </a:spcBef>
            </a:pPr>
            <a:r>
              <a:rPr lang="en-US" i="1" dirty="0"/>
              <a:t>The main characteristic </a:t>
            </a:r>
            <a:r>
              <a:rPr lang="en-US" dirty="0"/>
              <a:t>of this method is that the researcher has </a:t>
            </a:r>
            <a:r>
              <a:rPr lang="en-US" i="1" dirty="0"/>
              <a:t>no control </a:t>
            </a:r>
            <a:r>
              <a:rPr lang="en-US" dirty="0"/>
              <a:t>over the variables; he can only report what has happened or what is happening. </a:t>
            </a:r>
          </a:p>
          <a:p>
            <a:pPr marL="918404" algn="just">
              <a:lnSpc>
                <a:spcPct val="120000"/>
              </a:lnSpc>
              <a:spcBef>
                <a:spcPts val="1200"/>
              </a:spcBef>
            </a:pPr>
            <a:r>
              <a:rPr lang="en-US" dirty="0"/>
              <a:t>The methods of research utilized in descriptive research are </a:t>
            </a:r>
            <a:r>
              <a:rPr lang="en-US" i="1" dirty="0"/>
              <a:t>survey methods </a:t>
            </a:r>
            <a:r>
              <a:rPr lang="en-US" dirty="0"/>
              <a:t>of all kinds, including comparative and correlation methods.</a:t>
            </a:r>
          </a:p>
          <a:p>
            <a:pPr marL="918404" algn="just">
              <a:lnSpc>
                <a:spcPct val="120000"/>
              </a:lnSpc>
              <a:spcBef>
                <a:spcPts val="1200"/>
              </a:spcBef>
            </a:pPr>
            <a:r>
              <a:rPr lang="en-US" dirty="0">
                <a:solidFill>
                  <a:schemeClr val="accent6">
                    <a:lumMod val="75000"/>
                  </a:schemeClr>
                </a:solidFill>
              </a:rPr>
              <a:t>In </a:t>
            </a:r>
            <a:r>
              <a:rPr lang="en-US" u="sng" dirty="0">
                <a:solidFill>
                  <a:schemeClr val="accent6">
                    <a:lumMod val="75000"/>
                  </a:schemeClr>
                </a:solidFill>
              </a:rPr>
              <a:t>analytical research</a:t>
            </a:r>
            <a:r>
              <a:rPr lang="en-US" i="1" dirty="0"/>
              <a:t>, on the </a:t>
            </a:r>
            <a:r>
              <a:rPr lang="en-US" dirty="0"/>
              <a:t>other hand, the researcher has to use facts or information already available, and analyze these to make a critical evaluation of the material.</a:t>
            </a:r>
          </a:p>
          <a:p>
            <a:pPr algn="just" rtl="0">
              <a:buNone/>
            </a:pPr>
            <a:endParaRPr lang="ar-SA" b="1" dirty="0"/>
          </a:p>
          <a:p>
            <a:endParaRPr lang="en-US" dirty="0"/>
          </a:p>
          <a:p>
            <a:endParaRPr lang="en-US" dirty="0"/>
          </a:p>
          <a:p>
            <a:endParaRPr lang="en-US"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5</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2344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sz="4000" b="1" dirty="0"/>
              <a:t>TYPES OF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algn="just">
              <a:lnSpc>
                <a:spcPct val="100000"/>
              </a:lnSpc>
              <a:spcBef>
                <a:spcPts val="600"/>
              </a:spcBef>
            </a:pPr>
            <a:r>
              <a:rPr lang="en-US" sz="2000" dirty="0">
                <a:solidFill>
                  <a:srgbClr val="FF0000"/>
                </a:solidFill>
              </a:rPr>
              <a:t>ii) Applied vs. Fundamental:</a:t>
            </a:r>
          </a:p>
          <a:p>
            <a:pPr marL="992469" algn="just">
              <a:lnSpc>
                <a:spcPct val="100000"/>
              </a:lnSpc>
              <a:spcBef>
                <a:spcPts val="600"/>
              </a:spcBef>
            </a:pPr>
            <a:r>
              <a:rPr lang="en-US" sz="2000" u="sng" dirty="0">
                <a:solidFill>
                  <a:schemeClr val="accent6">
                    <a:lumMod val="75000"/>
                  </a:schemeClr>
                </a:solidFill>
              </a:rPr>
              <a:t>Applied (or action) research  </a:t>
            </a:r>
            <a:r>
              <a:rPr lang="en-US" sz="2000" dirty="0"/>
              <a:t>: aims at finding a solution for an </a:t>
            </a:r>
            <a:r>
              <a:rPr lang="en-US" sz="2000" i="1" dirty="0"/>
              <a:t>immediate problem </a:t>
            </a:r>
            <a:r>
              <a:rPr lang="en-US" sz="2000" dirty="0"/>
              <a:t>facing a society or an industrial/business organization, </a:t>
            </a:r>
          </a:p>
          <a:p>
            <a:pPr marL="992469" algn="just">
              <a:lnSpc>
                <a:spcPct val="100000"/>
              </a:lnSpc>
              <a:spcBef>
                <a:spcPts val="600"/>
              </a:spcBef>
            </a:pPr>
            <a:r>
              <a:rPr lang="en-US" sz="2000" u="sng" dirty="0">
                <a:solidFill>
                  <a:schemeClr val="accent6">
                    <a:lumMod val="75000"/>
                  </a:schemeClr>
                </a:solidFill>
              </a:rPr>
              <a:t>Fundamental (to basic or pure) research</a:t>
            </a:r>
            <a:r>
              <a:rPr lang="en-US" sz="2000" dirty="0"/>
              <a:t>: is mainly concerned with generalizations and with the </a:t>
            </a:r>
            <a:r>
              <a:rPr lang="en-US" sz="2000" i="1" dirty="0"/>
              <a:t>formulation of a theory.</a:t>
            </a:r>
          </a:p>
          <a:p>
            <a:pPr algn="just" rtl="0">
              <a:lnSpc>
                <a:spcPct val="100000"/>
              </a:lnSpc>
              <a:spcBef>
                <a:spcPts val="600"/>
              </a:spcBef>
            </a:pPr>
            <a:r>
              <a:rPr lang="en-US" sz="2000" dirty="0">
                <a:solidFill>
                  <a:srgbClr val="FF0000"/>
                </a:solidFill>
              </a:rPr>
              <a:t>(iii) Quantitative vs. Qualitative:</a:t>
            </a:r>
          </a:p>
          <a:p>
            <a:pPr marL="992469" algn="just">
              <a:lnSpc>
                <a:spcPct val="100000"/>
              </a:lnSpc>
              <a:spcBef>
                <a:spcPts val="600"/>
              </a:spcBef>
            </a:pPr>
            <a:r>
              <a:rPr lang="en-US" sz="2000" u="sng" dirty="0">
                <a:solidFill>
                  <a:schemeClr val="accent6">
                    <a:lumMod val="75000"/>
                  </a:schemeClr>
                </a:solidFill>
              </a:rPr>
              <a:t>Quantitative research</a:t>
            </a:r>
            <a:r>
              <a:rPr lang="en-US" sz="2000" dirty="0"/>
              <a:t> is based on the </a:t>
            </a:r>
            <a:r>
              <a:rPr lang="en-US" sz="2000" i="1" dirty="0"/>
              <a:t>measurement</a:t>
            </a:r>
            <a:r>
              <a:rPr lang="en-US" sz="2000" dirty="0"/>
              <a:t> of quantity or amount.</a:t>
            </a:r>
          </a:p>
          <a:p>
            <a:pPr marL="992469" algn="just">
              <a:lnSpc>
                <a:spcPct val="100000"/>
              </a:lnSpc>
              <a:spcBef>
                <a:spcPts val="600"/>
              </a:spcBef>
            </a:pPr>
            <a:r>
              <a:rPr lang="en-US" sz="2000" u="sng" dirty="0">
                <a:solidFill>
                  <a:schemeClr val="accent6">
                    <a:lumMod val="75000"/>
                  </a:schemeClr>
                </a:solidFill>
              </a:rPr>
              <a:t>Qualitative research</a:t>
            </a:r>
            <a:r>
              <a:rPr lang="en-US" sz="2000" dirty="0"/>
              <a:t>, on the other hand, is concerned with qualitative phenomenon, i.e., phenomena relating to or involving </a:t>
            </a:r>
            <a:r>
              <a:rPr lang="en-US" sz="2000" i="1" dirty="0"/>
              <a:t>quality</a:t>
            </a:r>
            <a:r>
              <a:rPr lang="en-US" sz="2000" dirty="0"/>
              <a:t> or kind.</a:t>
            </a:r>
          </a:p>
          <a:p>
            <a:pPr algn="just" rtl="0">
              <a:lnSpc>
                <a:spcPct val="100000"/>
              </a:lnSpc>
              <a:spcBef>
                <a:spcPts val="600"/>
              </a:spcBef>
            </a:pPr>
            <a:r>
              <a:rPr lang="en-US" sz="2000" dirty="0">
                <a:solidFill>
                  <a:srgbClr val="FF0000"/>
                </a:solidFill>
              </a:rPr>
              <a:t>(iv) Conceptual vs. Empirical:</a:t>
            </a:r>
          </a:p>
          <a:p>
            <a:pPr marL="1025525" indent="-303213" algn="just" rtl="0">
              <a:lnSpc>
                <a:spcPct val="100000"/>
              </a:lnSpc>
              <a:spcBef>
                <a:spcPts val="600"/>
              </a:spcBef>
            </a:pPr>
            <a:r>
              <a:rPr lang="en-US" sz="2000" u="sng" dirty="0">
                <a:solidFill>
                  <a:schemeClr val="accent6">
                    <a:lumMod val="75000"/>
                  </a:schemeClr>
                </a:solidFill>
              </a:rPr>
              <a:t>Conceptual research : </a:t>
            </a:r>
            <a:r>
              <a:rPr lang="en-US" sz="2000" dirty="0"/>
              <a:t>   is that related to some abstract idea(s) or </a:t>
            </a:r>
            <a:r>
              <a:rPr lang="en-US" sz="2000" i="1" dirty="0"/>
              <a:t>theory</a:t>
            </a:r>
            <a:r>
              <a:rPr lang="en-US" sz="2000" dirty="0"/>
              <a:t>. </a:t>
            </a:r>
          </a:p>
          <a:p>
            <a:pPr marL="1025525" indent="-303213" algn="just" rtl="0">
              <a:lnSpc>
                <a:spcPct val="100000"/>
              </a:lnSpc>
              <a:spcBef>
                <a:spcPts val="600"/>
              </a:spcBef>
            </a:pPr>
            <a:r>
              <a:rPr lang="en-US" sz="2000" u="sng" dirty="0">
                <a:solidFill>
                  <a:schemeClr val="accent6">
                    <a:lumMod val="75000"/>
                  </a:schemeClr>
                </a:solidFill>
              </a:rPr>
              <a:t>Empirical research : </a:t>
            </a:r>
            <a:r>
              <a:rPr lang="en-US" sz="2000" dirty="0"/>
              <a:t> It is </a:t>
            </a:r>
            <a:r>
              <a:rPr lang="en-US" sz="2000" i="1" dirty="0"/>
              <a:t>data-based</a:t>
            </a:r>
            <a:r>
              <a:rPr lang="en-US" sz="2000" dirty="0"/>
              <a:t> research, coming up with conclusions which are capable of being verified by observation or experiment. We can also call it as </a:t>
            </a:r>
            <a:r>
              <a:rPr lang="en-US" sz="2000" i="1" dirty="0"/>
              <a:t>experimental</a:t>
            </a:r>
            <a:r>
              <a:rPr lang="en-US" sz="2000" dirty="0"/>
              <a:t> type of research.</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6</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95772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sz="4000" b="1" dirty="0"/>
              <a:t>TYPES OF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algn="l" rtl="0">
              <a:spcBef>
                <a:spcPts val="1800"/>
              </a:spcBef>
              <a:buNone/>
            </a:pPr>
            <a:r>
              <a:rPr lang="en-US" sz="2200" b="1" dirty="0">
                <a:solidFill>
                  <a:srgbClr val="FF0000"/>
                </a:solidFill>
              </a:rPr>
              <a:t>(v) Some Other Types of Research: </a:t>
            </a:r>
          </a:p>
          <a:p>
            <a:pPr algn="l" rtl="0">
              <a:lnSpc>
                <a:spcPct val="100000"/>
              </a:lnSpc>
              <a:spcBef>
                <a:spcPts val="1200"/>
              </a:spcBef>
            </a:pPr>
            <a:r>
              <a:rPr lang="en-US" u="sng" dirty="0">
                <a:solidFill>
                  <a:schemeClr val="accent6">
                    <a:lumMod val="75000"/>
                  </a:schemeClr>
                </a:solidFill>
              </a:rPr>
              <a:t>One-time research or longitudinal research.</a:t>
            </a:r>
            <a:r>
              <a:rPr lang="en-US" dirty="0"/>
              <a:t> In the former case the research is confined to a </a:t>
            </a:r>
            <a:r>
              <a:rPr lang="en-US" i="1" dirty="0"/>
              <a:t>single time-period, </a:t>
            </a:r>
            <a:r>
              <a:rPr lang="en-US" dirty="0"/>
              <a:t>whereas in the latter case the research is carried on over several time-periods. </a:t>
            </a:r>
          </a:p>
          <a:p>
            <a:pPr algn="l" rtl="0">
              <a:lnSpc>
                <a:spcPct val="100000"/>
              </a:lnSpc>
              <a:spcBef>
                <a:spcPts val="1200"/>
              </a:spcBef>
            </a:pPr>
            <a:r>
              <a:rPr lang="en-US" u="sng" dirty="0">
                <a:solidFill>
                  <a:schemeClr val="accent6">
                    <a:lumMod val="75000"/>
                  </a:schemeClr>
                </a:solidFill>
              </a:rPr>
              <a:t>Field-setting research or laboratory research or simulation research</a:t>
            </a:r>
            <a:r>
              <a:rPr lang="en-US" dirty="0"/>
              <a:t>, depending upon the environment in which it is to be carried out</a:t>
            </a:r>
            <a:r>
              <a:rPr lang="en-US" i="1" dirty="0"/>
              <a:t>.</a:t>
            </a:r>
          </a:p>
          <a:p>
            <a:pPr algn="l" rtl="0">
              <a:lnSpc>
                <a:spcPct val="100000"/>
              </a:lnSpc>
              <a:spcBef>
                <a:spcPts val="1200"/>
              </a:spcBef>
            </a:pPr>
            <a:r>
              <a:rPr lang="en-US" u="sng" dirty="0">
                <a:solidFill>
                  <a:schemeClr val="accent6">
                    <a:lumMod val="75000"/>
                  </a:schemeClr>
                </a:solidFill>
              </a:rPr>
              <a:t>Clinical or diagnostic research</a:t>
            </a:r>
            <a:r>
              <a:rPr lang="en-US" i="1" dirty="0"/>
              <a:t>. </a:t>
            </a:r>
            <a:r>
              <a:rPr lang="en-US" dirty="0"/>
              <a:t>Such research follow </a:t>
            </a:r>
            <a:r>
              <a:rPr lang="en-US" i="1" dirty="0"/>
              <a:t>case-study </a:t>
            </a:r>
            <a:r>
              <a:rPr lang="en-US" dirty="0"/>
              <a:t>methods or in-depth approaches to reach the basic causal relations.</a:t>
            </a:r>
            <a:endParaRPr lang="en-US" i="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7</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8129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sz="4000" b="1" dirty="0"/>
              <a:t>TYPES OF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0" indent="0" algn="l" rtl="0">
              <a:spcBef>
                <a:spcPts val="1800"/>
              </a:spcBef>
              <a:buNone/>
            </a:pPr>
            <a:r>
              <a:rPr lang="en-US" sz="2200" b="1" dirty="0">
                <a:solidFill>
                  <a:srgbClr val="FF0000"/>
                </a:solidFill>
              </a:rPr>
              <a:t>(v) Some Other Types of Research:</a:t>
            </a:r>
            <a:r>
              <a:rPr lang="en-US" sz="2200" b="1" dirty="0"/>
              <a:t> </a:t>
            </a:r>
          </a:p>
          <a:p>
            <a:pPr>
              <a:lnSpc>
                <a:spcPct val="100000"/>
              </a:lnSpc>
              <a:spcBef>
                <a:spcPts val="1200"/>
              </a:spcBef>
            </a:pPr>
            <a:r>
              <a:rPr lang="en-US" sz="2200" u="sng" dirty="0">
                <a:solidFill>
                  <a:schemeClr val="accent6">
                    <a:lumMod val="75000"/>
                  </a:schemeClr>
                </a:solidFill>
              </a:rPr>
              <a:t>Conclusion-oriented and decision-oriented</a:t>
            </a:r>
            <a:r>
              <a:rPr lang="en-US" sz="2200" i="1" dirty="0"/>
              <a:t>. </a:t>
            </a:r>
            <a:r>
              <a:rPr lang="en-US" sz="2200" dirty="0"/>
              <a:t>While doing conclusion-oriented</a:t>
            </a:r>
            <a:r>
              <a:rPr lang="en-US" sz="2200" i="1" dirty="0"/>
              <a:t> </a:t>
            </a:r>
            <a:r>
              <a:rPr lang="en-US" sz="2200" dirty="0"/>
              <a:t>research, a researcher is free to pick up a problem, redesign the enquiry as he proceeds and is prepared to conceptualize as he wishes.</a:t>
            </a:r>
          </a:p>
          <a:p>
            <a:pPr>
              <a:lnSpc>
                <a:spcPct val="100000"/>
              </a:lnSpc>
              <a:spcBef>
                <a:spcPts val="1200"/>
              </a:spcBef>
            </a:pPr>
            <a:r>
              <a:rPr lang="en-US" sz="2200" u="sng" dirty="0">
                <a:solidFill>
                  <a:schemeClr val="accent6">
                    <a:lumMod val="75000"/>
                  </a:schemeClr>
                </a:solidFill>
              </a:rPr>
              <a:t>The exploratory research : </a:t>
            </a:r>
            <a:r>
              <a:rPr lang="en-US" sz="2200" dirty="0"/>
              <a:t>The objective of exploratory research is the development of hypotheses rather than their testing, whereas formalized research studies are those with substantial structure and with specific hypotheses to be tested.  </a:t>
            </a:r>
          </a:p>
          <a:p>
            <a:pPr>
              <a:lnSpc>
                <a:spcPct val="100000"/>
              </a:lnSpc>
              <a:spcBef>
                <a:spcPts val="1200"/>
              </a:spcBef>
            </a:pPr>
            <a:r>
              <a:rPr lang="en-US" sz="2200" u="sng" dirty="0">
                <a:solidFill>
                  <a:schemeClr val="accent6">
                    <a:lumMod val="75000"/>
                  </a:schemeClr>
                </a:solidFill>
              </a:rPr>
              <a:t>Historical research </a:t>
            </a:r>
            <a:r>
              <a:rPr lang="en-US" sz="2200" dirty="0"/>
              <a:t>is that which utilizes historical sources like documents, remains, etc. to study events or ideas of the past, including the philosophy of persons and groups at any remote point of time.</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8</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85281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r>
              <a:rPr lang="en-US" sz="4000" b="1" dirty="0"/>
              <a:t>TYPES OF APPROACHES</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algn="l" rtl="0">
              <a:spcBef>
                <a:spcPts val="1200"/>
              </a:spcBef>
            </a:pPr>
            <a:r>
              <a:rPr lang="en-US" sz="2100" b="1" dirty="0"/>
              <a:t>Two basic approaches to research: </a:t>
            </a:r>
            <a:endParaRPr lang="ar-IQ" sz="2100" b="1" dirty="0"/>
          </a:p>
          <a:p>
            <a:pPr marL="1757362" indent="-342900" algn="l" rtl="0">
              <a:lnSpc>
                <a:spcPct val="100000"/>
              </a:lnSpc>
              <a:spcBef>
                <a:spcPts val="600"/>
              </a:spcBef>
              <a:buFont typeface="Wingdings" panose="05000000000000000000" pitchFamily="2" charset="2"/>
              <a:buChar char="q"/>
            </a:pPr>
            <a:r>
              <a:rPr lang="en-US" sz="2100" dirty="0">
                <a:solidFill>
                  <a:srgbClr val="FF0000"/>
                </a:solidFill>
              </a:rPr>
              <a:t>quantitative approach </a:t>
            </a:r>
            <a:endParaRPr lang="ar-IQ" sz="2100" dirty="0">
              <a:solidFill>
                <a:srgbClr val="FF0000"/>
              </a:solidFill>
            </a:endParaRPr>
          </a:p>
          <a:p>
            <a:pPr marL="1757362" indent="-342900" algn="l" rtl="0">
              <a:lnSpc>
                <a:spcPct val="100000"/>
              </a:lnSpc>
              <a:spcBef>
                <a:spcPts val="600"/>
              </a:spcBef>
              <a:buFont typeface="Wingdings" panose="05000000000000000000" pitchFamily="2" charset="2"/>
              <a:buChar char="q"/>
            </a:pPr>
            <a:r>
              <a:rPr lang="en-US" sz="2100" dirty="0">
                <a:solidFill>
                  <a:srgbClr val="FF0000"/>
                </a:solidFill>
              </a:rPr>
              <a:t>qualitative</a:t>
            </a:r>
            <a:r>
              <a:rPr lang="en-US" sz="2100" dirty="0"/>
              <a:t> </a:t>
            </a:r>
            <a:r>
              <a:rPr lang="en-US" sz="2100" dirty="0">
                <a:solidFill>
                  <a:srgbClr val="FF0000"/>
                </a:solidFill>
              </a:rPr>
              <a:t>approach</a:t>
            </a:r>
            <a:r>
              <a:rPr lang="en-US" sz="2100" dirty="0"/>
              <a:t> . </a:t>
            </a:r>
          </a:p>
          <a:p>
            <a:pPr algn="l" rtl="0">
              <a:lnSpc>
                <a:spcPct val="100000"/>
              </a:lnSpc>
              <a:spcBef>
                <a:spcPts val="600"/>
              </a:spcBef>
            </a:pPr>
            <a:r>
              <a:rPr lang="en-US" sz="2100" b="1" i="1" dirty="0"/>
              <a:t>Quantitative </a:t>
            </a:r>
            <a:r>
              <a:rPr lang="en-US" sz="2100" b="1" dirty="0"/>
              <a:t>approach</a:t>
            </a:r>
            <a:r>
              <a:rPr lang="en-US" sz="2100" b="1" i="1" dirty="0"/>
              <a:t> </a:t>
            </a:r>
            <a:r>
              <a:rPr lang="en-US" sz="2100" b="1" dirty="0"/>
              <a:t>sub-classified into</a:t>
            </a:r>
            <a:r>
              <a:rPr lang="en-US" sz="2100" dirty="0"/>
              <a:t> </a:t>
            </a:r>
            <a:endParaRPr lang="ar-IQ" sz="2100" dirty="0"/>
          </a:p>
          <a:p>
            <a:pPr marL="1655763" indent="-303213" algn="l" rtl="0">
              <a:lnSpc>
                <a:spcPct val="100000"/>
              </a:lnSpc>
              <a:spcBef>
                <a:spcPts val="600"/>
              </a:spcBef>
              <a:buFont typeface="Wingdings" panose="05000000000000000000" pitchFamily="2" charset="2"/>
              <a:buChar char="q"/>
            </a:pPr>
            <a:r>
              <a:rPr lang="en-US" sz="2100" i="1" dirty="0">
                <a:solidFill>
                  <a:srgbClr val="FF0000"/>
                </a:solidFill>
              </a:rPr>
              <a:t>inferential (</a:t>
            </a:r>
            <a:r>
              <a:rPr lang="ar-IQ" sz="2100" dirty="0">
                <a:solidFill>
                  <a:srgbClr val="FF0000"/>
                </a:solidFill>
                <a:latin typeface="Arial" panose="020B0604020202020204" pitchFamily="34" charset="0"/>
                <a:cs typeface="Arial" panose="020B0604020202020204" pitchFamily="34" charset="0"/>
              </a:rPr>
              <a:t>استنتاجي</a:t>
            </a:r>
            <a:r>
              <a:rPr lang="en-US" sz="2100" i="1" dirty="0">
                <a:solidFill>
                  <a:srgbClr val="FF0000"/>
                </a:solidFill>
              </a:rPr>
              <a:t>) , </a:t>
            </a:r>
            <a:endParaRPr lang="ar-IQ" sz="2100" i="1" dirty="0">
              <a:solidFill>
                <a:srgbClr val="FF0000"/>
              </a:solidFill>
            </a:endParaRPr>
          </a:p>
          <a:p>
            <a:pPr marL="1655763" indent="-303213" algn="l" rtl="0">
              <a:lnSpc>
                <a:spcPct val="100000"/>
              </a:lnSpc>
              <a:spcBef>
                <a:spcPts val="600"/>
              </a:spcBef>
              <a:buFont typeface="Wingdings" panose="05000000000000000000" pitchFamily="2" charset="2"/>
              <a:buChar char="q"/>
            </a:pPr>
            <a:r>
              <a:rPr lang="en-US" sz="2100" i="1" dirty="0">
                <a:solidFill>
                  <a:srgbClr val="FF0000"/>
                </a:solidFill>
              </a:rPr>
              <a:t>experimental (</a:t>
            </a:r>
            <a:r>
              <a:rPr lang="ar-IQ" sz="2100" dirty="0">
                <a:solidFill>
                  <a:srgbClr val="FF0000"/>
                </a:solidFill>
                <a:latin typeface="Arial" panose="020B0604020202020204" pitchFamily="34" charset="0"/>
                <a:cs typeface="Arial" panose="020B0604020202020204" pitchFamily="34" charset="0"/>
              </a:rPr>
              <a:t>تجريبي</a:t>
            </a:r>
            <a:r>
              <a:rPr lang="en-US" sz="2100" i="1" dirty="0">
                <a:solidFill>
                  <a:srgbClr val="FF0000"/>
                </a:solidFill>
              </a:rPr>
              <a:t>)</a:t>
            </a:r>
            <a:endParaRPr lang="ar-IQ" sz="2100" i="1" dirty="0">
              <a:solidFill>
                <a:srgbClr val="FF0000"/>
              </a:solidFill>
            </a:endParaRPr>
          </a:p>
          <a:p>
            <a:pPr marL="1655763" indent="-303213" algn="l" rtl="0">
              <a:lnSpc>
                <a:spcPct val="100000"/>
              </a:lnSpc>
              <a:spcBef>
                <a:spcPts val="600"/>
              </a:spcBef>
              <a:buFont typeface="Wingdings" panose="05000000000000000000" pitchFamily="2" charset="2"/>
              <a:buChar char="q"/>
            </a:pPr>
            <a:r>
              <a:rPr lang="en-US" sz="2100" i="1" dirty="0">
                <a:solidFill>
                  <a:srgbClr val="FF0000"/>
                </a:solidFill>
              </a:rPr>
              <a:t>simulation</a:t>
            </a:r>
            <a:r>
              <a:rPr lang="ar-IQ" sz="2100" i="1" dirty="0">
                <a:solidFill>
                  <a:srgbClr val="FF0000"/>
                </a:solidFill>
              </a:rPr>
              <a:t> </a:t>
            </a:r>
            <a:r>
              <a:rPr lang="en-US" sz="2100" i="1" dirty="0">
                <a:solidFill>
                  <a:srgbClr val="FF0000"/>
                </a:solidFill>
              </a:rPr>
              <a:t>(</a:t>
            </a:r>
            <a:r>
              <a:rPr lang="ar-IQ" sz="2100" dirty="0">
                <a:solidFill>
                  <a:srgbClr val="FF0000"/>
                </a:solidFill>
                <a:latin typeface="Arial" panose="020B0604020202020204" pitchFamily="34" charset="0"/>
                <a:cs typeface="Arial" panose="020B0604020202020204" pitchFamily="34" charset="0"/>
              </a:rPr>
              <a:t>محاكاتي</a:t>
            </a:r>
            <a:r>
              <a:rPr lang="en-US" sz="2100" i="1" dirty="0">
                <a:solidFill>
                  <a:srgbClr val="FF0000"/>
                </a:solidFill>
              </a:rPr>
              <a:t>)</a:t>
            </a:r>
          </a:p>
          <a:p>
            <a:pPr algn="l" rtl="0">
              <a:lnSpc>
                <a:spcPct val="100000"/>
              </a:lnSpc>
              <a:spcBef>
                <a:spcPts val="600"/>
              </a:spcBef>
            </a:pPr>
            <a:r>
              <a:rPr lang="en-US" sz="2100" b="1" i="1" dirty="0"/>
              <a:t>Qualitative </a:t>
            </a:r>
            <a:r>
              <a:rPr lang="en-US" sz="2100" b="1" dirty="0"/>
              <a:t>approach to research is concerned with </a:t>
            </a:r>
            <a:endParaRPr lang="ar-IQ" sz="2100" b="1" dirty="0"/>
          </a:p>
          <a:p>
            <a:pPr marL="1655763" indent="-342900" algn="l" rtl="0">
              <a:lnSpc>
                <a:spcPct val="100000"/>
              </a:lnSpc>
              <a:spcBef>
                <a:spcPts val="600"/>
              </a:spcBef>
              <a:buFont typeface="Wingdings" panose="05000000000000000000" pitchFamily="2" charset="2"/>
              <a:buChar char="q"/>
            </a:pPr>
            <a:r>
              <a:rPr lang="en-US" sz="2100" dirty="0">
                <a:solidFill>
                  <a:srgbClr val="FF0000"/>
                </a:solidFill>
              </a:rPr>
              <a:t>subjective assessment </a:t>
            </a:r>
            <a:r>
              <a:rPr lang="en-US" sz="2100" i="1" dirty="0">
                <a:solidFill>
                  <a:srgbClr val="FF0000"/>
                </a:solidFill>
              </a:rPr>
              <a:t>(</a:t>
            </a:r>
            <a:r>
              <a:rPr lang="ar-IQ" sz="2100" dirty="0">
                <a:solidFill>
                  <a:srgbClr val="FF0000"/>
                </a:solidFill>
                <a:latin typeface="Arial" panose="020B0604020202020204" pitchFamily="34" charset="0"/>
                <a:cs typeface="Arial" panose="020B0604020202020204" pitchFamily="34" charset="0"/>
              </a:rPr>
              <a:t>التقييم الذاتي</a:t>
            </a:r>
            <a:r>
              <a:rPr lang="en-US" sz="2100" i="1" dirty="0">
                <a:solidFill>
                  <a:srgbClr val="FF0000"/>
                </a:solidFill>
              </a:rPr>
              <a:t>) </a:t>
            </a:r>
            <a:r>
              <a:rPr lang="en-US" sz="2100" dirty="0">
                <a:solidFill>
                  <a:srgbClr val="FF0000"/>
                </a:solidFill>
              </a:rPr>
              <a:t>of attitudes, </a:t>
            </a:r>
            <a:endParaRPr lang="ar-IQ" sz="2100" dirty="0">
              <a:solidFill>
                <a:srgbClr val="FF0000"/>
              </a:solidFill>
            </a:endParaRPr>
          </a:p>
          <a:p>
            <a:pPr marL="1655763" indent="-342900" algn="l" rtl="0">
              <a:lnSpc>
                <a:spcPct val="100000"/>
              </a:lnSpc>
              <a:spcBef>
                <a:spcPts val="600"/>
              </a:spcBef>
              <a:buFont typeface="Wingdings" panose="05000000000000000000" pitchFamily="2" charset="2"/>
              <a:buChar char="q"/>
            </a:pPr>
            <a:r>
              <a:rPr lang="en-US" sz="2100" dirty="0">
                <a:solidFill>
                  <a:srgbClr val="FF0000"/>
                </a:solidFill>
              </a:rPr>
              <a:t>opinions </a:t>
            </a:r>
            <a:endParaRPr lang="ar-IQ" sz="2100" dirty="0">
              <a:solidFill>
                <a:srgbClr val="FF0000"/>
              </a:solidFill>
            </a:endParaRPr>
          </a:p>
          <a:p>
            <a:pPr marL="1655763" indent="-342900" algn="l" rtl="0">
              <a:lnSpc>
                <a:spcPct val="100000"/>
              </a:lnSpc>
              <a:spcBef>
                <a:spcPts val="600"/>
              </a:spcBef>
              <a:buFont typeface="Wingdings" panose="05000000000000000000" pitchFamily="2" charset="2"/>
              <a:buChar char="q"/>
            </a:pPr>
            <a:r>
              <a:rPr lang="en-US" sz="2100" dirty="0">
                <a:solidFill>
                  <a:srgbClr val="FF0000"/>
                </a:solidFill>
              </a:rPr>
              <a:t>behavior.</a:t>
            </a:r>
          </a:p>
          <a:p>
            <a:pPr marL="0" indent="0" algn="l" rtl="0">
              <a:spcBef>
                <a:spcPts val="1800"/>
              </a:spcBef>
              <a:buNone/>
            </a:pPr>
            <a:endParaRPr lang="en-US" sz="2200" b="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9</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3704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642</TotalTime>
  <Words>1369</Words>
  <Application>Microsoft Office PowerPoint</Application>
  <PresentationFormat>Custom</PresentationFormat>
  <Paragraphs>102</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Amerigo BT</vt:lpstr>
      <vt:lpstr>Arial</vt:lpstr>
      <vt:lpstr>Arial Black</vt:lpstr>
      <vt:lpstr>Century Gothic</vt:lpstr>
      <vt:lpstr>Fira Sans</vt:lpstr>
      <vt:lpstr>Noto Sans</vt:lpstr>
      <vt:lpstr>Nunito Sans</vt:lpstr>
      <vt:lpstr>Open Sans</vt:lpstr>
      <vt:lpstr>Times New Roman</vt:lpstr>
      <vt:lpstr>Wingdings</vt:lpstr>
      <vt:lpstr>Class open house presentation</vt:lpstr>
      <vt:lpstr>Research Methodology M.Sc. Degree 2021-2022  Prof.Dr. Abbas H. Alasadi Email : abbashh2002@gmail.com  University of Basrah College of Information Technology Computer Information System Department </vt:lpstr>
      <vt:lpstr>Introduction</vt:lpstr>
      <vt:lpstr>OBJECTIVES OF RESEARCH</vt:lpstr>
      <vt:lpstr>Who Does Research?</vt:lpstr>
      <vt:lpstr>TYPES OF RESEARCH</vt:lpstr>
      <vt:lpstr>TYPES OF RESEARCH</vt:lpstr>
      <vt:lpstr>TYPES OF RESEARCH</vt:lpstr>
      <vt:lpstr>TYPES OF RESEARCH</vt:lpstr>
      <vt:lpstr>TYPES OF APPROACHES</vt:lpstr>
      <vt:lpstr>Quantitative Research</vt:lpstr>
      <vt:lpstr>Qualitative Research</vt:lpstr>
      <vt:lpstr>Differences Between Quantitative and Qualitative Research</vt:lpstr>
      <vt:lpstr>Purposes of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 M.Sc. Degree 2021-2022  Prof.Dr. Abbas H. Alasadi Email : abbashh2002@gmail.com  University of Basrah College of Information Technology Computer Information System Department</dc:title>
  <dc:creator>jk</dc:creator>
  <cp:lastModifiedBy>jk</cp:lastModifiedBy>
  <cp:revision>38</cp:revision>
  <dcterms:created xsi:type="dcterms:W3CDTF">2022-01-31T14:42:22Z</dcterms:created>
  <dcterms:modified xsi:type="dcterms:W3CDTF">2022-02-11T16:29:08Z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